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18" r:id="rId3"/>
    <p:sldId id="322" r:id="rId4"/>
    <p:sldId id="324" r:id="rId5"/>
    <p:sldId id="323" r:id="rId6"/>
    <p:sldId id="319" r:id="rId7"/>
    <p:sldId id="320" r:id="rId8"/>
    <p:sldId id="321" r:id="rId9"/>
    <p:sldId id="325" r:id="rId10"/>
    <p:sldId id="306" r:id="rId11"/>
  </p:sldIdLst>
  <p:sldSz cx="9144000" cy="5143500" type="screen16x9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639"/>
    <a:srgbClr val="FBFBFB"/>
    <a:srgbClr val="F4E915"/>
    <a:srgbClr val="984807"/>
    <a:srgbClr val="FFCC66"/>
    <a:srgbClr val="00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>
      <p:cViewPr varScale="1">
        <p:scale>
          <a:sx n="98" d="100"/>
          <a:sy n="98" d="100"/>
        </p:scale>
        <p:origin x="5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7DFB6-75E7-4204-BDF2-5A2BE9F0E3D4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D342-069C-47F5-A8B5-9BCA154CE0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8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DA91-02EB-4462-94A7-F8B613370D7E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7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DA91-02EB-4462-94A7-F8B613370D7E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5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DA91-02EB-4462-94A7-F8B613370D7E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D342-069C-47F5-A8B5-9BCA154CE0CD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1348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D342-069C-47F5-A8B5-9BCA154CE0CD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633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4D342-069C-47F5-A8B5-9BCA154CE0CD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200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DA91-02EB-4462-94A7-F8B613370D7E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7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BE85-4C96-4BBC-A5BB-31DADAF64CD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9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116-B6A6-49D5-AA67-CBBF92A811D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F629-FA8E-4E7B-8016-22C83EAB317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4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8F1-D02F-4A2B-9A65-2BD91A1DAB9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3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8D4-43A5-4E8D-B145-7D117AEDC46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6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9F8B-5B18-43DB-B824-D00FD33159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9891-3EC7-42EA-8664-50F95B409F4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AA33-2AC1-469C-871A-A8CB34675B6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8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8C66-5CB3-4CCC-962B-51DCAD94CF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C2DA-3D55-4782-AD7C-DBA5978F717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3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47FC-1ADA-4F1F-A875-0B2624C04B5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8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77358EDF-5824-4A98-8511-C60340758E7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10"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7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350882"/>
            <a:ext cx="9152297" cy="3792618"/>
          </a:xfrm>
          <a:prstGeom prst="rect">
            <a:avLst/>
          </a:prstGeom>
          <a:solidFill>
            <a:srgbClr val="0966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19301"/>
            <a:ext cx="9152297" cy="1200321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 defTabSz="914310"/>
            <a:r>
              <a:rPr lang="th-T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การบริหารจัดการงบลงทุน เขตสุขภาพที่ 8</a:t>
            </a:r>
          </a:p>
          <a:p>
            <a:pPr algn="ctr" defTabSz="914310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R8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I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nvestment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B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udget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M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anagement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S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ystem: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R8-IBMS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endParaRPr lang="th-TH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4064" y="169051"/>
            <a:ext cx="939936" cy="4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9"/>
            <a:ext cx="827584" cy="7706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9242" y="3836536"/>
            <a:ext cx="65727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10"/>
            <a:r>
              <a:rPr lang="th-TH" sz="2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รัชนี คอมแพงจันทร์</a:t>
            </a:r>
          </a:p>
          <a:p>
            <a:pPr algn="r" defTabSz="914310"/>
            <a:r>
              <a:rPr lang="th-TH" sz="2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หัวหน้ายุทธศาสตร์สำนักงานเขตสุขภาพที่ 8</a:t>
            </a:r>
          </a:p>
          <a:p>
            <a:pPr algn="r" defTabSz="914310"/>
            <a:r>
              <a:rPr lang="en-US" sz="2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29 </a:t>
            </a:r>
            <a:r>
              <a:rPr lang="th-TH" sz="2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เมษายน </a:t>
            </a:r>
            <a:r>
              <a:rPr lang="en-US" sz="2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2562</a:t>
            </a:r>
            <a:endParaRPr lang="th-TH" sz="24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433536"/>
            <a:ext cx="4104456" cy="3575801"/>
          </a:xfrm>
          <a:prstGeom prst="rect">
            <a:avLst/>
          </a:prstGeom>
        </p:spPr>
      </p:pic>
      <p:pic>
        <p:nvPicPr>
          <p:cNvPr id="1028" name="Picture 4" descr="Image result for management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2209"/>
            <a:ext cx="2952328" cy="239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613578"/>
            <a:ext cx="9152297" cy="3529922"/>
          </a:xfrm>
          <a:prstGeom prst="rect">
            <a:avLst/>
          </a:prstGeom>
          <a:solidFill>
            <a:srgbClr val="0966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2549606"/>
            <a:ext cx="8602438" cy="1569652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th-TH" sz="96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ขอบคุณค่ะ</a:t>
            </a:r>
            <a:endParaRPr lang="th-TH" sz="96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729" y="61888"/>
            <a:ext cx="3745391" cy="172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2847" r="16806" b="22602"/>
          <a:stretch/>
        </p:blipFill>
        <p:spPr>
          <a:xfrm>
            <a:off x="5776598" y="169692"/>
            <a:ext cx="3115882" cy="1393946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926"/>
            <a:ext cx="1447101" cy="134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5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1060457"/>
          </a:xfrm>
          <a:prstGeom prst="rect">
            <a:avLst/>
          </a:prstGeom>
          <a:solidFill>
            <a:srgbClr val="096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3548" y="349318"/>
            <a:ext cx="7380820" cy="46106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สถานการณ์ปัญหา การบริหารจัดการงบลงทุน</a:t>
            </a:r>
            <a:endParaRPr lang="th-TH" sz="4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46990" y="1251235"/>
            <a:ext cx="8003102" cy="7895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96639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การจัดทำคำของบลงทุนไม่สอดคล้องกับระดับ ศักยภาพของหน่วยบริการ</a:t>
            </a:r>
            <a:endParaRPr lang="th-TH" b="1" dirty="0">
              <a:solidFill>
                <a:srgbClr val="096639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464485" y="1533536"/>
            <a:ext cx="324036" cy="324036"/>
          </a:xfrm>
          <a:prstGeom prst="ellipse">
            <a:avLst/>
          </a:prstGeom>
          <a:solidFill>
            <a:srgbClr val="096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952216" y="2077684"/>
            <a:ext cx="8003102" cy="5040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96639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รายการครุภัณฑ์ ไม่มี สเปค รายการสิ่งก่อสร้างไม่มีแบบแปลน</a:t>
            </a:r>
            <a:endParaRPr lang="th-TH" b="1" dirty="0">
              <a:solidFill>
                <a:srgbClr val="096639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503548" y="2180621"/>
            <a:ext cx="324036" cy="324036"/>
          </a:xfrm>
          <a:prstGeom prst="ellipse">
            <a:avLst/>
          </a:prstGeom>
          <a:solidFill>
            <a:srgbClr val="096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010772" y="2784694"/>
            <a:ext cx="8003101" cy="63738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96639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มีการปรับเปลี่ยนกรอบรายการครุภัณฑ์ </a:t>
            </a:r>
            <a:r>
              <a:rPr lang="th-TH" sz="3200" b="1" dirty="0" smtClean="0">
                <a:solidFill>
                  <a:srgbClr val="096639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สิ่งก่อสร้าง</a:t>
            </a:r>
            <a:endParaRPr lang="th-TH" sz="3200" b="1" dirty="0">
              <a:solidFill>
                <a:srgbClr val="096639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464485" y="2898147"/>
            <a:ext cx="324036" cy="324036"/>
          </a:xfrm>
          <a:prstGeom prst="ellipse">
            <a:avLst/>
          </a:prstGeom>
          <a:solidFill>
            <a:srgbClr val="096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2" descr="https://visionhelp.files.wordpress.com/2011/06/gears-stick-figure.gif?w=37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626735"/>
            <a:ext cx="2409267" cy="16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26" y="69323"/>
            <a:ext cx="654147" cy="60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946991" y="3458180"/>
            <a:ext cx="8003101" cy="63738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96639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ไม่สามารถเชื่อมโยงข้อมูล ให้ผู้บริหารใช้ในการบริหารจัดการได้</a:t>
            </a:r>
            <a:endParaRPr lang="th-TH" b="1" dirty="0">
              <a:solidFill>
                <a:srgbClr val="096639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464485" y="3545232"/>
            <a:ext cx="324036" cy="324036"/>
          </a:xfrm>
          <a:prstGeom prst="ellipse">
            <a:avLst/>
          </a:prstGeom>
          <a:solidFill>
            <a:srgbClr val="096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72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9301"/>
            <a:ext cx="9152297" cy="646323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 defTabSz="914310"/>
            <a:r>
              <a:rPr lang="th-T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การบริหารจัดการงบลงทุน เขตสุขภาพที่ 8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4064" y="169051"/>
            <a:ext cx="939936" cy="4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9"/>
            <a:ext cx="827584" cy="770689"/>
          </a:xfrm>
          <a:prstGeom prst="rect">
            <a:avLst/>
          </a:prstGeom>
        </p:spPr>
      </p:pic>
      <p:pic>
        <p:nvPicPr>
          <p:cNvPr id="1028" name="Picture 4" descr="Image result for management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6719"/>
            <a:ext cx="2952328" cy="239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1401618"/>
            <a:ext cx="4104456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วางแผนพัฒนาระบบบริการ</a:t>
            </a:r>
          </a:p>
          <a:p>
            <a:r>
              <a:rPr lang="th-TH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วางแผนพัฒนาระบบบริหาร</a:t>
            </a:r>
          </a:p>
          <a:p>
            <a:r>
              <a:rPr lang="th-TH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(แผน </a:t>
            </a:r>
            <a:r>
              <a:rPr lang="en-US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5 </a:t>
            </a:r>
            <a:r>
              <a:rPr lang="th-TH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 ปี)</a:t>
            </a:r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1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8C66-5CB3-4CCC-962B-51DCAD94CF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95486"/>
            <a:ext cx="45365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แผนการจัดทำคำของบลงทุน </a:t>
            </a:r>
            <a:r>
              <a:rPr lang="en-US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5 </a:t>
            </a:r>
            <a:r>
              <a:rPr lang="th-TH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ปี</a:t>
            </a:r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" name="สี่เหลี่ยมผืนผ้า 46"/>
          <p:cNvSpPr/>
          <p:nvPr/>
        </p:nvSpPr>
        <p:spPr>
          <a:xfrm>
            <a:off x="755576" y="1203598"/>
            <a:ext cx="1835224" cy="15841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แผนพัฒนาระบบบริการ</a:t>
            </a:r>
          </a:p>
          <a:p>
            <a:pPr algn="ctr"/>
            <a:r>
              <a:rPr lang="th-TH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Service Plan</a:t>
            </a:r>
            <a:r>
              <a:rPr lang="th-TH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2607682" y="1747093"/>
            <a:ext cx="596166" cy="49718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0" name="สี่เหลี่ยมผืนผ้า 46"/>
          <p:cNvSpPr/>
          <p:nvPr/>
        </p:nvSpPr>
        <p:spPr>
          <a:xfrm>
            <a:off x="3235848" y="1201394"/>
            <a:ext cx="1984223" cy="15841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กรอบรายการครุภัณฑ์ สิ่งก่อสร้าง</a:t>
            </a:r>
            <a:endParaRPr lang="th-TH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สี่เหลี่ยมผืนผ้า 46"/>
          <p:cNvSpPr/>
          <p:nvPr/>
        </p:nvSpPr>
        <p:spPr>
          <a:xfrm>
            <a:off x="6137186" y="2648281"/>
            <a:ext cx="1835224" cy="5869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ซื้อใหม่</a:t>
            </a:r>
            <a:endParaRPr lang="th-TH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สี่เหลี่ยมผืนผ้า 46"/>
          <p:cNvSpPr/>
          <p:nvPr/>
        </p:nvSpPr>
        <p:spPr>
          <a:xfrm>
            <a:off x="6137186" y="3294856"/>
            <a:ext cx="1835224" cy="5975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ซื้อเพิ่ม</a:t>
            </a:r>
            <a:endParaRPr lang="th-TH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สี่เหลี่ยมผืนผ้า 46"/>
          <p:cNvSpPr/>
          <p:nvPr/>
        </p:nvSpPr>
        <p:spPr>
          <a:xfrm>
            <a:off x="6137186" y="3952009"/>
            <a:ext cx="1835224" cy="6122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ซื้อทดแทน</a:t>
            </a:r>
            <a:endParaRPr lang="th-TH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ลูกศรขวา 6"/>
          <p:cNvSpPr/>
          <p:nvPr/>
        </p:nvSpPr>
        <p:spPr>
          <a:xfrm>
            <a:off x="5292080" y="1307538"/>
            <a:ext cx="792087" cy="49718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5" name="สี่เหลี่ยมผืนผ้า 46"/>
          <p:cNvSpPr/>
          <p:nvPr/>
        </p:nvSpPr>
        <p:spPr>
          <a:xfrm>
            <a:off x="6084168" y="1158808"/>
            <a:ext cx="1835224" cy="8368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สิ่งที่มีอยู่</a:t>
            </a:r>
            <a:endParaRPr lang="th-TH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ลูกศรขวา 6"/>
          <p:cNvSpPr/>
          <p:nvPr/>
        </p:nvSpPr>
        <p:spPr>
          <a:xfrm rot="5400000">
            <a:off x="6652897" y="2079737"/>
            <a:ext cx="596166" cy="49718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8" name="สี่เหลี่ยมผืนผ้า 46"/>
          <p:cNvSpPr/>
          <p:nvPr/>
        </p:nvSpPr>
        <p:spPr>
          <a:xfrm>
            <a:off x="3111835" y="2833109"/>
            <a:ext cx="2232247" cy="14978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**</a:t>
            </a:r>
            <a:r>
              <a:rPr lang="th-TH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รายการนอกกรอบ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SPEC </a:t>
            </a:r>
            <a:r>
              <a:rPr lang="th-TH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/แบบแปลน </a:t>
            </a:r>
            <a:endParaRPr lang="th-TH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9" name="ลูกศรขวา 6"/>
          <p:cNvSpPr/>
          <p:nvPr/>
        </p:nvSpPr>
        <p:spPr>
          <a:xfrm rot="2827593">
            <a:off x="2076659" y="3034855"/>
            <a:ext cx="1188966" cy="49718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102168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297" y="771240"/>
            <a:ext cx="9152297" cy="1754318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 defTabSz="914310"/>
            <a:r>
              <a:rPr lang="th-T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การบริหารจัดการงบลงทุน โดยใช้ โปรแกรม</a:t>
            </a:r>
          </a:p>
          <a:p>
            <a:pPr algn="ctr" defTabSz="914310"/>
            <a:r>
              <a:rPr lang="th-TH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พัฒนาโดย</a:t>
            </a:r>
            <a:r>
              <a:rPr lang="th-TH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เขตสุขภาพที่ 8</a:t>
            </a:r>
            <a:r>
              <a:rPr lang="th-TH" sz="36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3600" b="1" u="sng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defTabSz="914310"/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R8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I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nvestment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B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udget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M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anagement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S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ystem: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R8-IBMS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4064" y="169051"/>
            <a:ext cx="939936" cy="4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9"/>
            <a:ext cx="827584" cy="770689"/>
          </a:xfrm>
          <a:prstGeom prst="rect">
            <a:avLst/>
          </a:prstGeom>
        </p:spPr>
      </p:pic>
      <p:pic>
        <p:nvPicPr>
          <p:cNvPr id="10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2427734"/>
            <a:ext cx="4104456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3439722" y="4306868"/>
            <a:ext cx="7056784" cy="92079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7472" y="1139632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3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R8-IBMS</a:t>
            </a:r>
            <a:r>
              <a:rPr lang="en-US" sz="2000" spc="-3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000" spc="-3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คือ </a:t>
            </a:r>
            <a:r>
              <a:rPr lang="th-TH" sz="2000" b="1" spc="-3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โปรแกรม</a:t>
            </a:r>
            <a:r>
              <a:rPr lang="th-TH" sz="2000" spc="-3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</a:t>
            </a:r>
            <a:r>
              <a:rPr lang="th-TH" sz="2000" spc="-30" dirty="0">
                <a:latin typeface="TH Niramit AS" panose="02000506000000020004" pitchFamily="2" charset="-34"/>
                <a:cs typeface="TH Niramit AS" panose="02000506000000020004" pitchFamily="2" charset="-34"/>
              </a:rPr>
              <a:t>ถูกพัฒนาขึ้นเพื่อมาใช้งานในส่วนของการ</a:t>
            </a:r>
            <a:r>
              <a:rPr lang="th-TH" sz="2000" b="1" spc="-30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บริหารจัดการงานด้านงบลงทุน </a:t>
            </a:r>
            <a:r>
              <a:rPr lang="th-TH" sz="2000" spc="-3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โดยความ</a:t>
            </a:r>
            <a:r>
              <a:rPr lang="th-TH" sz="2000" spc="-3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ร่วมมือ</a:t>
            </a:r>
            <a:r>
              <a:rPr lang="th-TH" sz="2000" spc="-3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ของหลายภาคส่วนที่เกี่ยวข้อง เพื่อ</a:t>
            </a:r>
            <a:r>
              <a:rPr lang="th-TH" sz="2000" b="1" spc="-3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แก้ไขปัญหา</a:t>
            </a:r>
            <a:r>
              <a:rPr lang="th-TH" sz="2000" spc="-3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เกี่ยวกับการจัดการงบลงทุนให้เป็นไปอย่างมีระบบ ระเบียบ มีขั้นตอน และ</a:t>
            </a:r>
            <a:r>
              <a:rPr lang="th-TH" sz="2000" b="1" spc="-3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เป็นมาตรฐานเดียวกันในเขตสุขภาพที่ 8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91142" y="2706563"/>
            <a:ext cx="1954560" cy="5940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ระบบนำเข้าข้อมูล</a:t>
            </a:r>
          </a:p>
          <a:p>
            <a:pPr algn="ctr"/>
            <a:r>
              <a:rPr lang="th-TH" sz="18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เพื่อทำฐานข้อมูล (ขาลง)</a:t>
            </a:r>
            <a:endParaRPr lang="th-TH" sz="1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190670" y="2420887"/>
            <a:ext cx="869268" cy="361630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ส่วนที่ </a:t>
            </a:r>
            <a:r>
              <a:rPr lang="en-US" sz="18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endParaRPr lang="th-TH" sz="1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388296" y="2702657"/>
            <a:ext cx="1954560" cy="59407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ระบบบริหารข้อมูล</a:t>
            </a:r>
          </a:p>
          <a:p>
            <a:pPr algn="ctr"/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เพื่อจัดทำแผน (ขาขึ้น)</a:t>
            </a:r>
            <a:endParaRPr lang="th-TH" sz="1800" b="1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2987824" y="2416981"/>
            <a:ext cx="869268" cy="361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ส่วนที่ </a:t>
            </a:r>
            <a:r>
              <a:rPr lang="en-US" sz="2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endParaRPr lang="th-TH" sz="2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4" name="Picture 2" descr="gears-animation.gif gif by silvertopsenior | Photobucke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97110" y="3993015"/>
            <a:ext cx="1068059" cy="132729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5" name="สี่เหลี่ยมผืนผ้า 34"/>
          <p:cNvSpPr/>
          <p:nvPr/>
        </p:nvSpPr>
        <p:spPr>
          <a:xfrm>
            <a:off x="6103642" y="2688145"/>
            <a:ext cx="1954560" cy="59407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ระบบรายงาน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(Report Form)</a:t>
            </a:r>
            <a:endParaRPr lang="th-TH" sz="1800" b="1" dirty="0" smtClean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5703170" y="2402469"/>
            <a:ext cx="869268" cy="361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ส่วนที่ </a:t>
            </a:r>
            <a:r>
              <a:rPr lang="en-US" sz="2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r>
            <a:endParaRPr lang="th-TH" sz="2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3186357" y="3826460"/>
            <a:ext cx="2339238" cy="47227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โปรแกรม </a:t>
            </a:r>
            <a:r>
              <a:rPr lang="en-US" sz="2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R8-IBMS</a:t>
            </a: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flipV="1">
            <a:off x="1547664" y="3567899"/>
            <a:ext cx="5616624" cy="11963"/>
          </a:xfrm>
          <a:prstGeom prst="line">
            <a:avLst/>
          </a:prstGeom>
          <a:ln w="381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V="1">
            <a:off x="1568422" y="3291830"/>
            <a:ext cx="0" cy="288032"/>
          </a:xfrm>
          <a:prstGeom prst="straightConnector1">
            <a:avLst/>
          </a:prstGeom>
          <a:ln w="38100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flipV="1">
            <a:off x="4355976" y="3291830"/>
            <a:ext cx="0" cy="288032"/>
          </a:xfrm>
          <a:prstGeom prst="straightConnector1">
            <a:avLst/>
          </a:prstGeom>
          <a:ln w="38100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flipV="1">
            <a:off x="7164288" y="3291830"/>
            <a:ext cx="0" cy="288032"/>
          </a:xfrm>
          <a:prstGeom prst="straightConnector1">
            <a:avLst/>
          </a:prstGeom>
          <a:ln w="38100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0" y="0"/>
            <a:ext cx="9144000" cy="747823"/>
          </a:xfrm>
          <a:prstGeom prst="rect">
            <a:avLst/>
          </a:prstGeom>
          <a:solidFill>
            <a:srgbClr val="096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26" y="69323"/>
            <a:ext cx="654147" cy="60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0" y="197038"/>
            <a:ext cx="10748572" cy="46106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โปรแกรมจัดการงบลงทุน เขตสุขภาพที่ </a:t>
            </a:r>
            <a:r>
              <a:rPr lang="th-TH" sz="2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 (</a:t>
            </a:r>
            <a:r>
              <a:rPr lang="en-US" sz="24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R8-IBMS Program) </a:t>
            </a:r>
            <a:r>
              <a:rPr lang="th-TH" sz="24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คือ?</a:t>
            </a:r>
          </a:p>
        </p:txBody>
      </p:sp>
    </p:spTree>
    <p:extLst>
      <p:ext uri="{BB962C8B-B14F-4D97-AF65-F5344CB8AC3E}">
        <p14:creationId xmlns:p14="http://schemas.microsoft.com/office/powerpoint/2010/main" val="8950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มุมมน 20"/>
          <p:cNvSpPr/>
          <p:nvPr/>
        </p:nvSpPr>
        <p:spPr>
          <a:xfrm>
            <a:off x="107504" y="2520278"/>
            <a:ext cx="8860816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2411760" y="1458362"/>
            <a:ext cx="432048" cy="49718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9" name="ลูกศรขวา 8"/>
          <p:cNvSpPr/>
          <p:nvPr/>
        </p:nvSpPr>
        <p:spPr>
          <a:xfrm>
            <a:off x="4716016" y="1413256"/>
            <a:ext cx="421704" cy="58122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1158384"/>
            <a:ext cx="2088232" cy="89498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จัดทำฐานข้อมูล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 สิ่งก่อสร้างหน่วยงาน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(เขตสุขภาพที่๘</a:t>
            </a:r>
            <a:r>
              <a:rPr lang="en-U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th-TH" sz="1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.เขต๘)</a:t>
            </a:r>
            <a:endParaRPr lang="th-TH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869977" y="1177086"/>
            <a:ext cx="1780443" cy="8949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สำรวจรายการ 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 สิ่งก่อสร้าง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(ทุกหน่วย)</a:t>
            </a:r>
            <a:endParaRPr lang="th-TH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186084" y="1177086"/>
            <a:ext cx="1711452" cy="89498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จัดทำแผนคำขอ </a:t>
            </a:r>
            <a:r>
              <a:rPr lang="en-US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algn="ctr"/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(๒๕๖</a:t>
            </a: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-๒๕๖๘)</a:t>
            </a:r>
          </a:p>
          <a:p>
            <a:pPr algn="ctr"/>
            <a:r>
              <a:rPr lang="th-TH" sz="1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(หน่วยงาน/จังหวัด)</a:t>
            </a:r>
            <a:endParaRPr lang="th-TH" sz="1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7403684" y="1177086"/>
            <a:ext cx="1711452" cy="894981"/>
          </a:xfrm>
          <a:prstGeom prst="rect">
            <a:avLst/>
          </a:prstGeom>
          <a:solidFill>
            <a:srgbClr val="66FF3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จัดทำแผนงบลงทุนประจำปี</a:t>
            </a:r>
          </a:p>
        </p:txBody>
      </p:sp>
      <p:sp>
        <p:nvSpPr>
          <p:cNvPr id="46" name="วงรี 45"/>
          <p:cNvSpPr/>
          <p:nvPr/>
        </p:nvSpPr>
        <p:spPr>
          <a:xfrm>
            <a:off x="35496" y="1053216"/>
            <a:ext cx="421704" cy="43762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วงรี 46"/>
          <p:cNvSpPr/>
          <p:nvPr/>
        </p:nvSpPr>
        <p:spPr>
          <a:xfrm>
            <a:off x="2699792" y="1041605"/>
            <a:ext cx="421704" cy="43762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วงรี 47"/>
          <p:cNvSpPr/>
          <p:nvPr/>
        </p:nvSpPr>
        <p:spPr>
          <a:xfrm>
            <a:off x="5004048" y="1022030"/>
            <a:ext cx="421704" cy="43762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วงรี 48"/>
          <p:cNvSpPr/>
          <p:nvPr/>
        </p:nvSpPr>
        <p:spPr>
          <a:xfrm>
            <a:off x="7215476" y="1008110"/>
            <a:ext cx="421704" cy="43762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ลูกศรขวา 28"/>
          <p:cNvSpPr/>
          <p:nvPr/>
        </p:nvSpPr>
        <p:spPr>
          <a:xfrm>
            <a:off x="6948264" y="1368150"/>
            <a:ext cx="421704" cy="58122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6" name="ลูกศรขึ้น 5"/>
          <p:cNvSpPr/>
          <p:nvPr/>
        </p:nvSpPr>
        <p:spPr>
          <a:xfrm>
            <a:off x="1038436" y="2304254"/>
            <a:ext cx="792088" cy="36004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ลูกศรขึ้น 54"/>
          <p:cNvSpPr/>
          <p:nvPr/>
        </p:nvSpPr>
        <p:spPr>
          <a:xfrm>
            <a:off x="3519457" y="2327783"/>
            <a:ext cx="792088" cy="3600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Freeform 314"/>
          <p:cNvSpPr>
            <a:spLocks noEditPoints="1"/>
          </p:cNvSpPr>
          <p:nvPr/>
        </p:nvSpPr>
        <p:spPr bwMode="auto">
          <a:xfrm>
            <a:off x="346949" y="3918625"/>
            <a:ext cx="437546" cy="478649"/>
          </a:xfrm>
          <a:custGeom>
            <a:avLst/>
            <a:gdLst>
              <a:gd name="T0" fmla="*/ 56 w 102"/>
              <a:gd name="T1" fmla="*/ 63 h 113"/>
              <a:gd name="T2" fmla="*/ 56 w 102"/>
              <a:gd name="T3" fmla="*/ 62 h 113"/>
              <a:gd name="T4" fmla="*/ 56 w 102"/>
              <a:gd name="T5" fmla="*/ 39 h 113"/>
              <a:gd name="T6" fmla="*/ 51 w 102"/>
              <a:gd name="T7" fmla="*/ 35 h 113"/>
              <a:gd name="T8" fmla="*/ 47 w 102"/>
              <a:gd name="T9" fmla="*/ 39 h 113"/>
              <a:gd name="T10" fmla="*/ 47 w 102"/>
              <a:gd name="T11" fmla="*/ 62 h 113"/>
              <a:gd name="T12" fmla="*/ 51 w 102"/>
              <a:gd name="T13" fmla="*/ 67 h 113"/>
              <a:gd name="T14" fmla="*/ 52 w 102"/>
              <a:gd name="T15" fmla="*/ 67 h 113"/>
              <a:gd name="T16" fmla="*/ 72 w 102"/>
              <a:gd name="T17" fmla="*/ 87 h 113"/>
              <a:gd name="T18" fmla="*/ 74 w 102"/>
              <a:gd name="T19" fmla="*/ 88 h 113"/>
              <a:gd name="T20" fmla="*/ 76 w 102"/>
              <a:gd name="T21" fmla="*/ 87 h 113"/>
              <a:gd name="T22" fmla="*/ 76 w 102"/>
              <a:gd name="T23" fmla="*/ 83 h 113"/>
              <a:gd name="T24" fmla="*/ 56 w 102"/>
              <a:gd name="T25" fmla="*/ 63 h 113"/>
              <a:gd name="T26" fmla="*/ 83 w 102"/>
              <a:gd name="T27" fmla="*/ 22 h 113"/>
              <a:gd name="T28" fmla="*/ 86 w 102"/>
              <a:gd name="T29" fmla="*/ 17 h 113"/>
              <a:gd name="T30" fmla="*/ 87 w 102"/>
              <a:gd name="T31" fmla="*/ 18 h 113"/>
              <a:gd name="T32" fmla="*/ 89 w 102"/>
              <a:gd name="T33" fmla="*/ 18 h 113"/>
              <a:gd name="T34" fmla="*/ 91 w 102"/>
              <a:gd name="T35" fmla="*/ 17 h 113"/>
              <a:gd name="T36" fmla="*/ 93 w 102"/>
              <a:gd name="T37" fmla="*/ 13 h 113"/>
              <a:gd name="T38" fmla="*/ 92 w 102"/>
              <a:gd name="T39" fmla="*/ 9 h 113"/>
              <a:gd name="T40" fmla="*/ 78 w 102"/>
              <a:gd name="T41" fmla="*/ 1 h 113"/>
              <a:gd name="T42" fmla="*/ 73 w 102"/>
              <a:gd name="T43" fmla="*/ 2 h 113"/>
              <a:gd name="T44" fmla="*/ 71 w 102"/>
              <a:gd name="T45" fmla="*/ 5 h 113"/>
              <a:gd name="T46" fmla="*/ 71 w 102"/>
              <a:gd name="T47" fmla="*/ 8 h 113"/>
              <a:gd name="T48" fmla="*/ 73 w 102"/>
              <a:gd name="T49" fmla="*/ 10 h 113"/>
              <a:gd name="T50" fmla="*/ 74 w 102"/>
              <a:gd name="T51" fmla="*/ 10 h 113"/>
              <a:gd name="T52" fmla="*/ 71 w 102"/>
              <a:gd name="T53" fmla="*/ 15 h 113"/>
              <a:gd name="T54" fmla="*/ 51 w 102"/>
              <a:gd name="T55" fmla="*/ 11 h 113"/>
              <a:gd name="T56" fmla="*/ 32 w 102"/>
              <a:gd name="T57" fmla="*/ 15 h 113"/>
              <a:gd name="T58" fmla="*/ 29 w 102"/>
              <a:gd name="T59" fmla="*/ 10 h 113"/>
              <a:gd name="T60" fmla="*/ 30 w 102"/>
              <a:gd name="T61" fmla="*/ 10 h 113"/>
              <a:gd name="T62" fmla="*/ 31 w 102"/>
              <a:gd name="T63" fmla="*/ 8 h 113"/>
              <a:gd name="T64" fmla="*/ 31 w 102"/>
              <a:gd name="T65" fmla="*/ 5 h 113"/>
              <a:gd name="T66" fmla="*/ 29 w 102"/>
              <a:gd name="T67" fmla="*/ 2 h 113"/>
              <a:gd name="T68" fmla="*/ 24 w 102"/>
              <a:gd name="T69" fmla="*/ 1 h 113"/>
              <a:gd name="T70" fmla="*/ 10 w 102"/>
              <a:gd name="T71" fmla="*/ 9 h 113"/>
              <a:gd name="T72" fmla="*/ 9 w 102"/>
              <a:gd name="T73" fmla="*/ 13 h 113"/>
              <a:gd name="T74" fmla="*/ 11 w 102"/>
              <a:gd name="T75" fmla="*/ 17 h 113"/>
              <a:gd name="T76" fmla="*/ 13 w 102"/>
              <a:gd name="T77" fmla="*/ 18 h 113"/>
              <a:gd name="T78" fmla="*/ 16 w 102"/>
              <a:gd name="T79" fmla="*/ 18 h 113"/>
              <a:gd name="T80" fmla="*/ 17 w 102"/>
              <a:gd name="T81" fmla="*/ 17 h 113"/>
              <a:gd name="T82" fmla="*/ 20 w 102"/>
              <a:gd name="T83" fmla="*/ 22 h 113"/>
              <a:gd name="T84" fmla="*/ 0 w 102"/>
              <a:gd name="T85" fmla="*/ 62 h 113"/>
              <a:gd name="T86" fmla="*/ 51 w 102"/>
              <a:gd name="T87" fmla="*/ 113 h 113"/>
              <a:gd name="T88" fmla="*/ 102 w 102"/>
              <a:gd name="T89" fmla="*/ 62 h 113"/>
              <a:gd name="T90" fmla="*/ 83 w 102"/>
              <a:gd name="T91" fmla="*/ 22 h 113"/>
              <a:gd name="T92" fmla="*/ 51 w 102"/>
              <a:gd name="T93" fmla="*/ 103 h 113"/>
              <a:gd name="T94" fmla="*/ 10 w 102"/>
              <a:gd name="T95" fmla="*/ 62 h 113"/>
              <a:gd name="T96" fmla="*/ 51 w 102"/>
              <a:gd name="T97" fmla="*/ 21 h 113"/>
              <a:gd name="T98" fmla="*/ 92 w 102"/>
              <a:gd name="T99" fmla="*/ 62 h 113"/>
              <a:gd name="T100" fmla="*/ 51 w 102"/>
              <a:gd name="T101" fmla="*/ 10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2" h="113">
                <a:moveTo>
                  <a:pt x="56" y="63"/>
                </a:moveTo>
                <a:cubicBezTo>
                  <a:pt x="56" y="63"/>
                  <a:pt x="56" y="62"/>
                  <a:pt x="56" y="62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7"/>
                  <a:pt x="54" y="35"/>
                  <a:pt x="51" y="35"/>
                </a:cubicBezTo>
                <a:cubicBezTo>
                  <a:pt x="49" y="35"/>
                  <a:pt x="47" y="37"/>
                  <a:pt x="47" y="39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5"/>
                  <a:pt x="49" y="67"/>
                  <a:pt x="51" y="67"/>
                </a:cubicBezTo>
                <a:cubicBezTo>
                  <a:pt x="51" y="67"/>
                  <a:pt x="52" y="67"/>
                  <a:pt x="52" y="67"/>
                </a:cubicBezTo>
                <a:cubicBezTo>
                  <a:pt x="72" y="87"/>
                  <a:pt x="72" y="87"/>
                  <a:pt x="72" y="87"/>
                </a:cubicBezTo>
                <a:cubicBezTo>
                  <a:pt x="73" y="88"/>
                  <a:pt x="73" y="88"/>
                  <a:pt x="74" y="88"/>
                </a:cubicBezTo>
                <a:cubicBezTo>
                  <a:pt x="75" y="88"/>
                  <a:pt x="75" y="88"/>
                  <a:pt x="76" y="87"/>
                </a:cubicBezTo>
                <a:cubicBezTo>
                  <a:pt x="77" y="86"/>
                  <a:pt x="77" y="84"/>
                  <a:pt x="76" y="83"/>
                </a:cubicBezTo>
                <a:lnTo>
                  <a:pt x="56" y="63"/>
                </a:lnTo>
                <a:close/>
                <a:moveTo>
                  <a:pt x="83" y="22"/>
                </a:moveTo>
                <a:cubicBezTo>
                  <a:pt x="86" y="17"/>
                  <a:pt x="86" y="17"/>
                  <a:pt x="86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8" y="19"/>
                  <a:pt x="89" y="18"/>
                </a:cubicBezTo>
                <a:cubicBezTo>
                  <a:pt x="90" y="18"/>
                  <a:pt x="91" y="18"/>
                  <a:pt x="91" y="17"/>
                </a:cubicBezTo>
                <a:cubicBezTo>
                  <a:pt x="93" y="13"/>
                  <a:pt x="93" y="13"/>
                  <a:pt x="93" y="13"/>
                </a:cubicBezTo>
                <a:cubicBezTo>
                  <a:pt x="94" y="12"/>
                  <a:pt x="94" y="10"/>
                  <a:pt x="92" y="9"/>
                </a:cubicBezTo>
                <a:cubicBezTo>
                  <a:pt x="78" y="1"/>
                  <a:pt x="78" y="1"/>
                  <a:pt x="78" y="1"/>
                </a:cubicBezTo>
                <a:cubicBezTo>
                  <a:pt x="76" y="0"/>
                  <a:pt x="74" y="0"/>
                  <a:pt x="73" y="2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6"/>
                  <a:pt x="71" y="7"/>
                  <a:pt x="71" y="8"/>
                </a:cubicBezTo>
                <a:cubicBezTo>
                  <a:pt x="71" y="9"/>
                  <a:pt x="72" y="9"/>
                  <a:pt x="73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1" y="15"/>
                  <a:pt x="71" y="15"/>
                  <a:pt x="71" y="15"/>
                </a:cubicBezTo>
                <a:cubicBezTo>
                  <a:pt x="65" y="13"/>
                  <a:pt x="58" y="11"/>
                  <a:pt x="51" y="11"/>
                </a:cubicBezTo>
                <a:cubicBezTo>
                  <a:pt x="44" y="11"/>
                  <a:pt x="38" y="13"/>
                  <a:pt x="32" y="15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8"/>
                </a:cubicBezTo>
                <a:cubicBezTo>
                  <a:pt x="31" y="7"/>
                  <a:pt x="31" y="6"/>
                  <a:pt x="31" y="5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0"/>
                  <a:pt x="26" y="0"/>
                  <a:pt x="24" y="1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0"/>
                  <a:pt x="8" y="12"/>
                  <a:pt x="9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8"/>
                  <a:pt x="12" y="18"/>
                  <a:pt x="13" y="18"/>
                </a:cubicBezTo>
                <a:cubicBezTo>
                  <a:pt x="14" y="19"/>
                  <a:pt x="15" y="18"/>
                  <a:pt x="16" y="18"/>
                </a:cubicBezTo>
                <a:cubicBezTo>
                  <a:pt x="17" y="17"/>
                  <a:pt x="17" y="17"/>
                  <a:pt x="17" y="17"/>
                </a:cubicBezTo>
                <a:cubicBezTo>
                  <a:pt x="20" y="22"/>
                  <a:pt x="20" y="22"/>
                  <a:pt x="20" y="22"/>
                </a:cubicBezTo>
                <a:cubicBezTo>
                  <a:pt x="8" y="32"/>
                  <a:pt x="0" y="46"/>
                  <a:pt x="0" y="62"/>
                </a:cubicBezTo>
                <a:cubicBezTo>
                  <a:pt x="0" y="90"/>
                  <a:pt x="23" y="113"/>
                  <a:pt x="51" y="113"/>
                </a:cubicBezTo>
                <a:cubicBezTo>
                  <a:pt x="79" y="113"/>
                  <a:pt x="102" y="90"/>
                  <a:pt x="102" y="62"/>
                </a:cubicBezTo>
                <a:cubicBezTo>
                  <a:pt x="102" y="46"/>
                  <a:pt x="94" y="32"/>
                  <a:pt x="83" y="22"/>
                </a:cubicBezTo>
                <a:close/>
                <a:moveTo>
                  <a:pt x="51" y="103"/>
                </a:moveTo>
                <a:cubicBezTo>
                  <a:pt x="28" y="103"/>
                  <a:pt x="10" y="85"/>
                  <a:pt x="10" y="62"/>
                </a:cubicBezTo>
                <a:cubicBezTo>
                  <a:pt x="10" y="40"/>
                  <a:pt x="28" y="21"/>
                  <a:pt x="51" y="21"/>
                </a:cubicBezTo>
                <a:cubicBezTo>
                  <a:pt x="74" y="21"/>
                  <a:pt x="92" y="40"/>
                  <a:pt x="92" y="62"/>
                </a:cubicBezTo>
                <a:cubicBezTo>
                  <a:pt x="92" y="85"/>
                  <a:pt x="74" y="103"/>
                  <a:pt x="51" y="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  <p:sp>
        <p:nvSpPr>
          <p:cNvPr id="61" name="ลูกศรขึ้น 60"/>
          <p:cNvSpPr/>
          <p:nvPr/>
        </p:nvSpPr>
        <p:spPr>
          <a:xfrm>
            <a:off x="6572438" y="2318756"/>
            <a:ext cx="792088" cy="360040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0" y="0"/>
            <a:ext cx="9144000" cy="747823"/>
          </a:xfrm>
          <a:prstGeom prst="rect">
            <a:avLst/>
          </a:prstGeom>
          <a:solidFill>
            <a:srgbClr val="096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26" y="69323"/>
            <a:ext cx="654147" cy="60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สี่เหลี่ยมผืนผ้า 51"/>
          <p:cNvSpPr/>
          <p:nvPr/>
        </p:nvSpPr>
        <p:spPr>
          <a:xfrm>
            <a:off x="0" y="197038"/>
            <a:ext cx="10748572" cy="46106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ขั้นตอนการพัฒนาโปรแกรม </a:t>
            </a:r>
            <a:r>
              <a:rPr lang="en-US" sz="24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R8-IBMS</a:t>
            </a:r>
            <a:endParaRPr lang="th-TH" sz="24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821448" y="3073521"/>
            <a:ext cx="1954560" cy="5940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ระบบนำเข้าข้อมูล</a:t>
            </a:r>
          </a:p>
          <a:p>
            <a:pPr algn="ctr"/>
            <a:r>
              <a:rPr lang="th-TH" sz="18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เพื่อทำฐานข้อมูล (ขาลง)</a:t>
            </a:r>
            <a:endParaRPr lang="th-TH" sz="1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4" name="สี่เหลี่ยมผืนผ้ามุมมน 53"/>
          <p:cNvSpPr/>
          <p:nvPr/>
        </p:nvSpPr>
        <p:spPr>
          <a:xfrm>
            <a:off x="420976" y="2787845"/>
            <a:ext cx="869268" cy="361630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ส่วนที่ </a:t>
            </a:r>
            <a:r>
              <a:rPr lang="en-US" sz="18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endParaRPr lang="th-TH" sz="1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3618602" y="3069615"/>
            <a:ext cx="1954560" cy="59407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ระบบบริหารข้อมูล</a:t>
            </a:r>
          </a:p>
          <a:p>
            <a:pPr algn="ctr"/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เพื่อจัดทำแผน (ขาขึ้น)</a:t>
            </a:r>
            <a:endParaRPr lang="th-TH" sz="1800" b="1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2" name="สี่เหลี่ยมผืนผ้ามุมมน 61"/>
          <p:cNvSpPr/>
          <p:nvPr/>
        </p:nvSpPr>
        <p:spPr>
          <a:xfrm>
            <a:off x="3218130" y="2783939"/>
            <a:ext cx="869268" cy="361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ส่วนที่ </a:t>
            </a:r>
            <a:r>
              <a:rPr lang="en-US" sz="2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endParaRPr lang="th-TH" sz="2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3" name="Picture 2" descr="gears-animation.gif gif by silvertopsenior | Photobucke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9931" y="3606320"/>
            <a:ext cx="1068059" cy="132729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4" name="สี่เหลี่ยมผืนผ้า 63"/>
          <p:cNvSpPr/>
          <p:nvPr/>
        </p:nvSpPr>
        <p:spPr>
          <a:xfrm>
            <a:off x="6333948" y="3055103"/>
            <a:ext cx="1954560" cy="59407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ระบบรายงาน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(Report Form)</a:t>
            </a:r>
            <a:endParaRPr lang="th-TH" sz="1800" b="1" dirty="0" smtClean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5" name="สี่เหลี่ยมผืนผ้ามุมมน 64"/>
          <p:cNvSpPr/>
          <p:nvPr/>
        </p:nvSpPr>
        <p:spPr>
          <a:xfrm>
            <a:off x="5933476" y="2769427"/>
            <a:ext cx="869268" cy="361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ส่วนที่ </a:t>
            </a:r>
            <a:r>
              <a:rPr lang="en-US" sz="2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r>
            <a:endParaRPr lang="th-TH" sz="2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1" name="Freeform 314"/>
          <p:cNvSpPr>
            <a:spLocks noEditPoints="1"/>
          </p:cNvSpPr>
          <p:nvPr/>
        </p:nvSpPr>
        <p:spPr bwMode="auto">
          <a:xfrm>
            <a:off x="565722" y="4397274"/>
            <a:ext cx="437546" cy="478649"/>
          </a:xfrm>
          <a:custGeom>
            <a:avLst/>
            <a:gdLst>
              <a:gd name="T0" fmla="*/ 56 w 102"/>
              <a:gd name="T1" fmla="*/ 63 h 113"/>
              <a:gd name="T2" fmla="*/ 56 w 102"/>
              <a:gd name="T3" fmla="*/ 62 h 113"/>
              <a:gd name="T4" fmla="*/ 56 w 102"/>
              <a:gd name="T5" fmla="*/ 39 h 113"/>
              <a:gd name="T6" fmla="*/ 51 w 102"/>
              <a:gd name="T7" fmla="*/ 35 h 113"/>
              <a:gd name="T8" fmla="*/ 47 w 102"/>
              <a:gd name="T9" fmla="*/ 39 h 113"/>
              <a:gd name="T10" fmla="*/ 47 w 102"/>
              <a:gd name="T11" fmla="*/ 62 h 113"/>
              <a:gd name="T12" fmla="*/ 51 w 102"/>
              <a:gd name="T13" fmla="*/ 67 h 113"/>
              <a:gd name="T14" fmla="*/ 52 w 102"/>
              <a:gd name="T15" fmla="*/ 67 h 113"/>
              <a:gd name="T16" fmla="*/ 72 w 102"/>
              <a:gd name="T17" fmla="*/ 87 h 113"/>
              <a:gd name="T18" fmla="*/ 74 w 102"/>
              <a:gd name="T19" fmla="*/ 88 h 113"/>
              <a:gd name="T20" fmla="*/ 76 w 102"/>
              <a:gd name="T21" fmla="*/ 87 h 113"/>
              <a:gd name="T22" fmla="*/ 76 w 102"/>
              <a:gd name="T23" fmla="*/ 83 h 113"/>
              <a:gd name="T24" fmla="*/ 56 w 102"/>
              <a:gd name="T25" fmla="*/ 63 h 113"/>
              <a:gd name="T26" fmla="*/ 83 w 102"/>
              <a:gd name="T27" fmla="*/ 22 h 113"/>
              <a:gd name="T28" fmla="*/ 86 w 102"/>
              <a:gd name="T29" fmla="*/ 17 h 113"/>
              <a:gd name="T30" fmla="*/ 87 w 102"/>
              <a:gd name="T31" fmla="*/ 18 h 113"/>
              <a:gd name="T32" fmla="*/ 89 w 102"/>
              <a:gd name="T33" fmla="*/ 18 h 113"/>
              <a:gd name="T34" fmla="*/ 91 w 102"/>
              <a:gd name="T35" fmla="*/ 17 h 113"/>
              <a:gd name="T36" fmla="*/ 93 w 102"/>
              <a:gd name="T37" fmla="*/ 13 h 113"/>
              <a:gd name="T38" fmla="*/ 92 w 102"/>
              <a:gd name="T39" fmla="*/ 9 h 113"/>
              <a:gd name="T40" fmla="*/ 78 w 102"/>
              <a:gd name="T41" fmla="*/ 1 h 113"/>
              <a:gd name="T42" fmla="*/ 73 w 102"/>
              <a:gd name="T43" fmla="*/ 2 h 113"/>
              <a:gd name="T44" fmla="*/ 71 w 102"/>
              <a:gd name="T45" fmla="*/ 5 h 113"/>
              <a:gd name="T46" fmla="*/ 71 w 102"/>
              <a:gd name="T47" fmla="*/ 8 h 113"/>
              <a:gd name="T48" fmla="*/ 73 w 102"/>
              <a:gd name="T49" fmla="*/ 10 h 113"/>
              <a:gd name="T50" fmla="*/ 74 w 102"/>
              <a:gd name="T51" fmla="*/ 10 h 113"/>
              <a:gd name="T52" fmla="*/ 71 w 102"/>
              <a:gd name="T53" fmla="*/ 15 h 113"/>
              <a:gd name="T54" fmla="*/ 51 w 102"/>
              <a:gd name="T55" fmla="*/ 11 h 113"/>
              <a:gd name="T56" fmla="*/ 32 w 102"/>
              <a:gd name="T57" fmla="*/ 15 h 113"/>
              <a:gd name="T58" fmla="*/ 29 w 102"/>
              <a:gd name="T59" fmla="*/ 10 h 113"/>
              <a:gd name="T60" fmla="*/ 30 w 102"/>
              <a:gd name="T61" fmla="*/ 10 h 113"/>
              <a:gd name="T62" fmla="*/ 31 w 102"/>
              <a:gd name="T63" fmla="*/ 8 h 113"/>
              <a:gd name="T64" fmla="*/ 31 w 102"/>
              <a:gd name="T65" fmla="*/ 5 h 113"/>
              <a:gd name="T66" fmla="*/ 29 w 102"/>
              <a:gd name="T67" fmla="*/ 2 h 113"/>
              <a:gd name="T68" fmla="*/ 24 w 102"/>
              <a:gd name="T69" fmla="*/ 1 h 113"/>
              <a:gd name="T70" fmla="*/ 10 w 102"/>
              <a:gd name="T71" fmla="*/ 9 h 113"/>
              <a:gd name="T72" fmla="*/ 9 w 102"/>
              <a:gd name="T73" fmla="*/ 13 h 113"/>
              <a:gd name="T74" fmla="*/ 11 w 102"/>
              <a:gd name="T75" fmla="*/ 17 h 113"/>
              <a:gd name="T76" fmla="*/ 13 w 102"/>
              <a:gd name="T77" fmla="*/ 18 h 113"/>
              <a:gd name="T78" fmla="*/ 16 w 102"/>
              <a:gd name="T79" fmla="*/ 18 h 113"/>
              <a:gd name="T80" fmla="*/ 17 w 102"/>
              <a:gd name="T81" fmla="*/ 17 h 113"/>
              <a:gd name="T82" fmla="*/ 20 w 102"/>
              <a:gd name="T83" fmla="*/ 22 h 113"/>
              <a:gd name="T84" fmla="*/ 0 w 102"/>
              <a:gd name="T85" fmla="*/ 62 h 113"/>
              <a:gd name="T86" fmla="*/ 51 w 102"/>
              <a:gd name="T87" fmla="*/ 113 h 113"/>
              <a:gd name="T88" fmla="*/ 102 w 102"/>
              <a:gd name="T89" fmla="*/ 62 h 113"/>
              <a:gd name="T90" fmla="*/ 83 w 102"/>
              <a:gd name="T91" fmla="*/ 22 h 113"/>
              <a:gd name="T92" fmla="*/ 51 w 102"/>
              <a:gd name="T93" fmla="*/ 103 h 113"/>
              <a:gd name="T94" fmla="*/ 10 w 102"/>
              <a:gd name="T95" fmla="*/ 62 h 113"/>
              <a:gd name="T96" fmla="*/ 51 w 102"/>
              <a:gd name="T97" fmla="*/ 21 h 113"/>
              <a:gd name="T98" fmla="*/ 92 w 102"/>
              <a:gd name="T99" fmla="*/ 62 h 113"/>
              <a:gd name="T100" fmla="*/ 51 w 102"/>
              <a:gd name="T101" fmla="*/ 10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2" h="113">
                <a:moveTo>
                  <a:pt x="56" y="63"/>
                </a:moveTo>
                <a:cubicBezTo>
                  <a:pt x="56" y="63"/>
                  <a:pt x="56" y="62"/>
                  <a:pt x="56" y="62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7"/>
                  <a:pt x="54" y="35"/>
                  <a:pt x="51" y="35"/>
                </a:cubicBezTo>
                <a:cubicBezTo>
                  <a:pt x="49" y="35"/>
                  <a:pt x="47" y="37"/>
                  <a:pt x="47" y="39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5"/>
                  <a:pt x="49" y="67"/>
                  <a:pt x="51" y="67"/>
                </a:cubicBezTo>
                <a:cubicBezTo>
                  <a:pt x="51" y="67"/>
                  <a:pt x="52" y="67"/>
                  <a:pt x="52" y="67"/>
                </a:cubicBezTo>
                <a:cubicBezTo>
                  <a:pt x="72" y="87"/>
                  <a:pt x="72" y="87"/>
                  <a:pt x="72" y="87"/>
                </a:cubicBezTo>
                <a:cubicBezTo>
                  <a:pt x="73" y="88"/>
                  <a:pt x="73" y="88"/>
                  <a:pt x="74" y="88"/>
                </a:cubicBezTo>
                <a:cubicBezTo>
                  <a:pt x="75" y="88"/>
                  <a:pt x="75" y="88"/>
                  <a:pt x="76" y="87"/>
                </a:cubicBezTo>
                <a:cubicBezTo>
                  <a:pt x="77" y="86"/>
                  <a:pt x="77" y="84"/>
                  <a:pt x="76" y="83"/>
                </a:cubicBezTo>
                <a:lnTo>
                  <a:pt x="56" y="63"/>
                </a:lnTo>
                <a:close/>
                <a:moveTo>
                  <a:pt x="83" y="22"/>
                </a:moveTo>
                <a:cubicBezTo>
                  <a:pt x="86" y="17"/>
                  <a:pt x="86" y="17"/>
                  <a:pt x="86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8" y="19"/>
                  <a:pt x="89" y="18"/>
                </a:cubicBezTo>
                <a:cubicBezTo>
                  <a:pt x="90" y="18"/>
                  <a:pt x="91" y="18"/>
                  <a:pt x="91" y="17"/>
                </a:cubicBezTo>
                <a:cubicBezTo>
                  <a:pt x="93" y="13"/>
                  <a:pt x="93" y="13"/>
                  <a:pt x="93" y="13"/>
                </a:cubicBezTo>
                <a:cubicBezTo>
                  <a:pt x="94" y="12"/>
                  <a:pt x="94" y="10"/>
                  <a:pt x="92" y="9"/>
                </a:cubicBezTo>
                <a:cubicBezTo>
                  <a:pt x="78" y="1"/>
                  <a:pt x="78" y="1"/>
                  <a:pt x="78" y="1"/>
                </a:cubicBezTo>
                <a:cubicBezTo>
                  <a:pt x="76" y="0"/>
                  <a:pt x="74" y="0"/>
                  <a:pt x="73" y="2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6"/>
                  <a:pt x="71" y="7"/>
                  <a:pt x="71" y="8"/>
                </a:cubicBezTo>
                <a:cubicBezTo>
                  <a:pt x="71" y="9"/>
                  <a:pt x="72" y="9"/>
                  <a:pt x="73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1" y="15"/>
                  <a:pt x="71" y="15"/>
                  <a:pt x="71" y="15"/>
                </a:cubicBezTo>
                <a:cubicBezTo>
                  <a:pt x="65" y="13"/>
                  <a:pt x="58" y="11"/>
                  <a:pt x="51" y="11"/>
                </a:cubicBezTo>
                <a:cubicBezTo>
                  <a:pt x="44" y="11"/>
                  <a:pt x="38" y="13"/>
                  <a:pt x="32" y="15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8"/>
                </a:cubicBezTo>
                <a:cubicBezTo>
                  <a:pt x="31" y="7"/>
                  <a:pt x="31" y="6"/>
                  <a:pt x="31" y="5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0"/>
                  <a:pt x="26" y="0"/>
                  <a:pt x="24" y="1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0"/>
                  <a:pt x="8" y="12"/>
                  <a:pt x="9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8"/>
                  <a:pt x="12" y="18"/>
                  <a:pt x="13" y="18"/>
                </a:cubicBezTo>
                <a:cubicBezTo>
                  <a:pt x="14" y="19"/>
                  <a:pt x="15" y="18"/>
                  <a:pt x="16" y="18"/>
                </a:cubicBezTo>
                <a:cubicBezTo>
                  <a:pt x="17" y="17"/>
                  <a:pt x="17" y="17"/>
                  <a:pt x="17" y="17"/>
                </a:cubicBezTo>
                <a:cubicBezTo>
                  <a:pt x="20" y="22"/>
                  <a:pt x="20" y="22"/>
                  <a:pt x="20" y="22"/>
                </a:cubicBezTo>
                <a:cubicBezTo>
                  <a:pt x="8" y="32"/>
                  <a:pt x="0" y="46"/>
                  <a:pt x="0" y="62"/>
                </a:cubicBezTo>
                <a:cubicBezTo>
                  <a:pt x="0" y="90"/>
                  <a:pt x="23" y="113"/>
                  <a:pt x="51" y="113"/>
                </a:cubicBezTo>
                <a:cubicBezTo>
                  <a:pt x="79" y="113"/>
                  <a:pt x="102" y="90"/>
                  <a:pt x="102" y="62"/>
                </a:cubicBezTo>
                <a:cubicBezTo>
                  <a:pt x="102" y="46"/>
                  <a:pt x="94" y="32"/>
                  <a:pt x="83" y="22"/>
                </a:cubicBezTo>
                <a:close/>
                <a:moveTo>
                  <a:pt x="51" y="103"/>
                </a:moveTo>
                <a:cubicBezTo>
                  <a:pt x="28" y="103"/>
                  <a:pt x="10" y="85"/>
                  <a:pt x="10" y="62"/>
                </a:cubicBezTo>
                <a:cubicBezTo>
                  <a:pt x="10" y="40"/>
                  <a:pt x="28" y="21"/>
                  <a:pt x="51" y="21"/>
                </a:cubicBezTo>
                <a:cubicBezTo>
                  <a:pt x="74" y="21"/>
                  <a:pt x="92" y="40"/>
                  <a:pt x="92" y="62"/>
                </a:cubicBezTo>
                <a:cubicBezTo>
                  <a:pt x="92" y="85"/>
                  <a:pt x="74" y="103"/>
                  <a:pt x="51" y="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</p:spTree>
    <p:extLst>
      <p:ext uri="{BB962C8B-B14F-4D97-AF65-F5344CB8AC3E}">
        <p14:creationId xmlns:p14="http://schemas.microsoft.com/office/powerpoint/2010/main" val="4419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มนมุมสี่เหลี่ยมผืนผ้าด้านเดียวกัน 61"/>
          <p:cNvSpPr/>
          <p:nvPr/>
        </p:nvSpPr>
        <p:spPr>
          <a:xfrm rot="10800000">
            <a:off x="236176" y="1920541"/>
            <a:ext cx="2751647" cy="2304256"/>
          </a:xfrm>
          <a:prstGeom prst="round2Same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มนมุมสี่เหลี่ยมผืนผ้าด้านเดียวกัน 11"/>
          <p:cNvSpPr/>
          <p:nvPr/>
        </p:nvSpPr>
        <p:spPr>
          <a:xfrm rot="10800000">
            <a:off x="6295541" y="1920541"/>
            <a:ext cx="2740955" cy="2304256"/>
          </a:xfrm>
          <a:prstGeom prst="round2SameRect">
            <a:avLst/>
          </a:prstGeom>
          <a:ln>
            <a:solidFill>
              <a:srgbClr val="98480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0" y="0"/>
            <a:ext cx="9144000" cy="747823"/>
          </a:xfrm>
          <a:prstGeom prst="rect">
            <a:avLst/>
          </a:prstGeom>
          <a:solidFill>
            <a:srgbClr val="096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26" y="69323"/>
            <a:ext cx="654147" cy="60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สี่เหลี่ยมผืนผ้า 45"/>
          <p:cNvSpPr/>
          <p:nvPr/>
        </p:nvSpPr>
        <p:spPr>
          <a:xfrm>
            <a:off x="0" y="197038"/>
            <a:ext cx="10748572" cy="46106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ขั้นตอนการพัฒนาโปรแกรม </a:t>
            </a:r>
            <a:r>
              <a:rPr lang="en-US" sz="2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R8-IBMS</a:t>
            </a:r>
            <a:endParaRPr lang="th-TH" sz="24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1280049" y="1237717"/>
            <a:ext cx="1707775" cy="5940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ระบบนำเข้าข้อมูล</a:t>
            </a:r>
          </a:p>
          <a:p>
            <a:pPr algn="ctr"/>
            <a:r>
              <a:rPr lang="th-TH" sz="16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เพื่อทำฐานข้อมูล (ขาลง)</a:t>
            </a:r>
            <a:endParaRPr lang="th-TH" sz="1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8" name="สี่เหลี่ยมผืนผ้ามุมมน 47"/>
          <p:cNvSpPr/>
          <p:nvPr/>
        </p:nvSpPr>
        <p:spPr>
          <a:xfrm>
            <a:off x="284108" y="1345504"/>
            <a:ext cx="869268" cy="361630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ส่วนที่ </a:t>
            </a:r>
            <a:r>
              <a:rPr lang="en-US" sz="18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endParaRPr lang="th-TH" sz="18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0" name="สี่เหลี่ยมผืนผ้ามุมมน 49"/>
          <p:cNvSpPr/>
          <p:nvPr/>
        </p:nvSpPr>
        <p:spPr>
          <a:xfrm>
            <a:off x="6338500" y="1353941"/>
            <a:ext cx="869268" cy="361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ส่วนที่ </a:t>
            </a:r>
            <a:r>
              <a:rPr lang="en-US" sz="2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r>
            <a:endParaRPr lang="th-TH" sz="2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3" name="Freeform 314"/>
          <p:cNvSpPr>
            <a:spLocks noEditPoints="1"/>
          </p:cNvSpPr>
          <p:nvPr/>
        </p:nvSpPr>
        <p:spPr bwMode="auto">
          <a:xfrm>
            <a:off x="215484" y="4479322"/>
            <a:ext cx="421497" cy="478649"/>
          </a:xfrm>
          <a:custGeom>
            <a:avLst/>
            <a:gdLst>
              <a:gd name="T0" fmla="*/ 56 w 102"/>
              <a:gd name="T1" fmla="*/ 63 h 113"/>
              <a:gd name="T2" fmla="*/ 56 w 102"/>
              <a:gd name="T3" fmla="*/ 62 h 113"/>
              <a:gd name="T4" fmla="*/ 56 w 102"/>
              <a:gd name="T5" fmla="*/ 39 h 113"/>
              <a:gd name="T6" fmla="*/ 51 w 102"/>
              <a:gd name="T7" fmla="*/ 35 h 113"/>
              <a:gd name="T8" fmla="*/ 47 w 102"/>
              <a:gd name="T9" fmla="*/ 39 h 113"/>
              <a:gd name="T10" fmla="*/ 47 w 102"/>
              <a:gd name="T11" fmla="*/ 62 h 113"/>
              <a:gd name="T12" fmla="*/ 51 w 102"/>
              <a:gd name="T13" fmla="*/ 67 h 113"/>
              <a:gd name="T14" fmla="*/ 52 w 102"/>
              <a:gd name="T15" fmla="*/ 67 h 113"/>
              <a:gd name="T16" fmla="*/ 72 w 102"/>
              <a:gd name="T17" fmla="*/ 87 h 113"/>
              <a:gd name="T18" fmla="*/ 74 w 102"/>
              <a:gd name="T19" fmla="*/ 88 h 113"/>
              <a:gd name="T20" fmla="*/ 76 w 102"/>
              <a:gd name="T21" fmla="*/ 87 h 113"/>
              <a:gd name="T22" fmla="*/ 76 w 102"/>
              <a:gd name="T23" fmla="*/ 83 h 113"/>
              <a:gd name="T24" fmla="*/ 56 w 102"/>
              <a:gd name="T25" fmla="*/ 63 h 113"/>
              <a:gd name="T26" fmla="*/ 83 w 102"/>
              <a:gd name="T27" fmla="*/ 22 h 113"/>
              <a:gd name="T28" fmla="*/ 86 w 102"/>
              <a:gd name="T29" fmla="*/ 17 h 113"/>
              <a:gd name="T30" fmla="*/ 87 w 102"/>
              <a:gd name="T31" fmla="*/ 18 h 113"/>
              <a:gd name="T32" fmla="*/ 89 w 102"/>
              <a:gd name="T33" fmla="*/ 18 h 113"/>
              <a:gd name="T34" fmla="*/ 91 w 102"/>
              <a:gd name="T35" fmla="*/ 17 h 113"/>
              <a:gd name="T36" fmla="*/ 93 w 102"/>
              <a:gd name="T37" fmla="*/ 13 h 113"/>
              <a:gd name="T38" fmla="*/ 92 w 102"/>
              <a:gd name="T39" fmla="*/ 9 h 113"/>
              <a:gd name="T40" fmla="*/ 78 w 102"/>
              <a:gd name="T41" fmla="*/ 1 h 113"/>
              <a:gd name="T42" fmla="*/ 73 w 102"/>
              <a:gd name="T43" fmla="*/ 2 h 113"/>
              <a:gd name="T44" fmla="*/ 71 w 102"/>
              <a:gd name="T45" fmla="*/ 5 h 113"/>
              <a:gd name="T46" fmla="*/ 71 w 102"/>
              <a:gd name="T47" fmla="*/ 8 h 113"/>
              <a:gd name="T48" fmla="*/ 73 w 102"/>
              <a:gd name="T49" fmla="*/ 10 h 113"/>
              <a:gd name="T50" fmla="*/ 74 w 102"/>
              <a:gd name="T51" fmla="*/ 10 h 113"/>
              <a:gd name="T52" fmla="*/ 71 w 102"/>
              <a:gd name="T53" fmla="*/ 15 h 113"/>
              <a:gd name="T54" fmla="*/ 51 w 102"/>
              <a:gd name="T55" fmla="*/ 11 h 113"/>
              <a:gd name="T56" fmla="*/ 32 w 102"/>
              <a:gd name="T57" fmla="*/ 15 h 113"/>
              <a:gd name="T58" fmla="*/ 29 w 102"/>
              <a:gd name="T59" fmla="*/ 10 h 113"/>
              <a:gd name="T60" fmla="*/ 30 w 102"/>
              <a:gd name="T61" fmla="*/ 10 h 113"/>
              <a:gd name="T62" fmla="*/ 31 w 102"/>
              <a:gd name="T63" fmla="*/ 8 h 113"/>
              <a:gd name="T64" fmla="*/ 31 w 102"/>
              <a:gd name="T65" fmla="*/ 5 h 113"/>
              <a:gd name="T66" fmla="*/ 29 w 102"/>
              <a:gd name="T67" fmla="*/ 2 h 113"/>
              <a:gd name="T68" fmla="*/ 24 w 102"/>
              <a:gd name="T69" fmla="*/ 1 h 113"/>
              <a:gd name="T70" fmla="*/ 10 w 102"/>
              <a:gd name="T71" fmla="*/ 9 h 113"/>
              <a:gd name="T72" fmla="*/ 9 w 102"/>
              <a:gd name="T73" fmla="*/ 13 h 113"/>
              <a:gd name="T74" fmla="*/ 11 w 102"/>
              <a:gd name="T75" fmla="*/ 17 h 113"/>
              <a:gd name="T76" fmla="*/ 13 w 102"/>
              <a:gd name="T77" fmla="*/ 18 h 113"/>
              <a:gd name="T78" fmla="*/ 16 w 102"/>
              <a:gd name="T79" fmla="*/ 18 h 113"/>
              <a:gd name="T80" fmla="*/ 17 w 102"/>
              <a:gd name="T81" fmla="*/ 17 h 113"/>
              <a:gd name="T82" fmla="*/ 20 w 102"/>
              <a:gd name="T83" fmla="*/ 22 h 113"/>
              <a:gd name="T84" fmla="*/ 0 w 102"/>
              <a:gd name="T85" fmla="*/ 62 h 113"/>
              <a:gd name="T86" fmla="*/ 51 w 102"/>
              <a:gd name="T87" fmla="*/ 113 h 113"/>
              <a:gd name="T88" fmla="*/ 102 w 102"/>
              <a:gd name="T89" fmla="*/ 62 h 113"/>
              <a:gd name="T90" fmla="*/ 83 w 102"/>
              <a:gd name="T91" fmla="*/ 22 h 113"/>
              <a:gd name="T92" fmla="*/ 51 w 102"/>
              <a:gd name="T93" fmla="*/ 103 h 113"/>
              <a:gd name="T94" fmla="*/ 10 w 102"/>
              <a:gd name="T95" fmla="*/ 62 h 113"/>
              <a:gd name="T96" fmla="*/ 51 w 102"/>
              <a:gd name="T97" fmla="*/ 21 h 113"/>
              <a:gd name="T98" fmla="*/ 92 w 102"/>
              <a:gd name="T99" fmla="*/ 62 h 113"/>
              <a:gd name="T100" fmla="*/ 51 w 102"/>
              <a:gd name="T101" fmla="*/ 10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2" h="113">
                <a:moveTo>
                  <a:pt x="56" y="63"/>
                </a:moveTo>
                <a:cubicBezTo>
                  <a:pt x="56" y="63"/>
                  <a:pt x="56" y="62"/>
                  <a:pt x="56" y="62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7"/>
                  <a:pt x="54" y="35"/>
                  <a:pt x="51" y="35"/>
                </a:cubicBezTo>
                <a:cubicBezTo>
                  <a:pt x="49" y="35"/>
                  <a:pt x="47" y="37"/>
                  <a:pt x="47" y="39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5"/>
                  <a:pt x="49" y="67"/>
                  <a:pt x="51" y="67"/>
                </a:cubicBezTo>
                <a:cubicBezTo>
                  <a:pt x="51" y="67"/>
                  <a:pt x="52" y="67"/>
                  <a:pt x="52" y="67"/>
                </a:cubicBezTo>
                <a:cubicBezTo>
                  <a:pt x="72" y="87"/>
                  <a:pt x="72" y="87"/>
                  <a:pt x="72" y="87"/>
                </a:cubicBezTo>
                <a:cubicBezTo>
                  <a:pt x="73" y="88"/>
                  <a:pt x="73" y="88"/>
                  <a:pt x="74" y="88"/>
                </a:cubicBezTo>
                <a:cubicBezTo>
                  <a:pt x="75" y="88"/>
                  <a:pt x="75" y="88"/>
                  <a:pt x="76" y="87"/>
                </a:cubicBezTo>
                <a:cubicBezTo>
                  <a:pt x="77" y="86"/>
                  <a:pt x="77" y="84"/>
                  <a:pt x="76" y="83"/>
                </a:cubicBezTo>
                <a:lnTo>
                  <a:pt x="56" y="63"/>
                </a:lnTo>
                <a:close/>
                <a:moveTo>
                  <a:pt x="83" y="22"/>
                </a:moveTo>
                <a:cubicBezTo>
                  <a:pt x="86" y="17"/>
                  <a:pt x="86" y="17"/>
                  <a:pt x="86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8" y="19"/>
                  <a:pt x="89" y="18"/>
                </a:cubicBezTo>
                <a:cubicBezTo>
                  <a:pt x="90" y="18"/>
                  <a:pt x="91" y="18"/>
                  <a:pt x="91" y="17"/>
                </a:cubicBezTo>
                <a:cubicBezTo>
                  <a:pt x="93" y="13"/>
                  <a:pt x="93" y="13"/>
                  <a:pt x="93" y="13"/>
                </a:cubicBezTo>
                <a:cubicBezTo>
                  <a:pt x="94" y="12"/>
                  <a:pt x="94" y="10"/>
                  <a:pt x="92" y="9"/>
                </a:cubicBezTo>
                <a:cubicBezTo>
                  <a:pt x="78" y="1"/>
                  <a:pt x="78" y="1"/>
                  <a:pt x="78" y="1"/>
                </a:cubicBezTo>
                <a:cubicBezTo>
                  <a:pt x="76" y="0"/>
                  <a:pt x="74" y="0"/>
                  <a:pt x="73" y="2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6"/>
                  <a:pt x="71" y="7"/>
                  <a:pt x="71" y="8"/>
                </a:cubicBezTo>
                <a:cubicBezTo>
                  <a:pt x="71" y="9"/>
                  <a:pt x="72" y="9"/>
                  <a:pt x="73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1" y="15"/>
                  <a:pt x="71" y="15"/>
                  <a:pt x="71" y="15"/>
                </a:cubicBezTo>
                <a:cubicBezTo>
                  <a:pt x="65" y="13"/>
                  <a:pt x="58" y="11"/>
                  <a:pt x="51" y="11"/>
                </a:cubicBezTo>
                <a:cubicBezTo>
                  <a:pt x="44" y="11"/>
                  <a:pt x="38" y="13"/>
                  <a:pt x="32" y="15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8"/>
                </a:cubicBezTo>
                <a:cubicBezTo>
                  <a:pt x="31" y="7"/>
                  <a:pt x="31" y="6"/>
                  <a:pt x="31" y="5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0"/>
                  <a:pt x="26" y="0"/>
                  <a:pt x="24" y="1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0"/>
                  <a:pt x="8" y="12"/>
                  <a:pt x="9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8"/>
                  <a:pt x="12" y="18"/>
                  <a:pt x="13" y="18"/>
                </a:cubicBezTo>
                <a:cubicBezTo>
                  <a:pt x="14" y="19"/>
                  <a:pt x="15" y="18"/>
                  <a:pt x="16" y="18"/>
                </a:cubicBezTo>
                <a:cubicBezTo>
                  <a:pt x="17" y="17"/>
                  <a:pt x="17" y="17"/>
                  <a:pt x="17" y="17"/>
                </a:cubicBezTo>
                <a:cubicBezTo>
                  <a:pt x="20" y="22"/>
                  <a:pt x="20" y="22"/>
                  <a:pt x="20" y="22"/>
                </a:cubicBezTo>
                <a:cubicBezTo>
                  <a:pt x="8" y="32"/>
                  <a:pt x="0" y="46"/>
                  <a:pt x="0" y="62"/>
                </a:cubicBezTo>
                <a:cubicBezTo>
                  <a:pt x="0" y="90"/>
                  <a:pt x="23" y="113"/>
                  <a:pt x="51" y="113"/>
                </a:cubicBezTo>
                <a:cubicBezTo>
                  <a:pt x="79" y="113"/>
                  <a:pt x="102" y="90"/>
                  <a:pt x="102" y="62"/>
                </a:cubicBezTo>
                <a:cubicBezTo>
                  <a:pt x="102" y="46"/>
                  <a:pt x="94" y="32"/>
                  <a:pt x="83" y="22"/>
                </a:cubicBezTo>
                <a:close/>
                <a:moveTo>
                  <a:pt x="51" y="103"/>
                </a:moveTo>
                <a:cubicBezTo>
                  <a:pt x="28" y="103"/>
                  <a:pt x="10" y="85"/>
                  <a:pt x="10" y="62"/>
                </a:cubicBezTo>
                <a:cubicBezTo>
                  <a:pt x="10" y="40"/>
                  <a:pt x="28" y="21"/>
                  <a:pt x="51" y="21"/>
                </a:cubicBezTo>
                <a:cubicBezTo>
                  <a:pt x="74" y="21"/>
                  <a:pt x="92" y="40"/>
                  <a:pt x="92" y="62"/>
                </a:cubicBezTo>
                <a:cubicBezTo>
                  <a:pt x="92" y="85"/>
                  <a:pt x="74" y="103"/>
                  <a:pt x="51" y="10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>
              <a:solidFill>
                <a:schemeClr val="tx2"/>
              </a:solidFill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400401" y="2081020"/>
            <a:ext cx="2613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1800" dirty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รายงานการคำนวณค่า</a:t>
            </a: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เสื่อม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</a:t>
            </a:r>
            <a:r>
              <a:rPr lang="th-TH" sz="1800" dirty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ต่าง ๆ ตาม</a:t>
            </a: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เงื่อนไข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</a:t>
            </a:r>
            <a:r>
              <a:rPr lang="th-TH" sz="1800" dirty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วงเงินในแต่ละ</a:t>
            </a: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</a:t>
            </a:r>
            <a:r>
              <a:rPr lang="th-TH" sz="1800" dirty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ตามประเภทครุภัณฑ์</a:t>
            </a: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สิ่งก่อสร้าง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รายงานการพยากรณ์</a:t>
            </a:r>
            <a:r>
              <a:rPr lang="th-TH" sz="1800" dirty="0" err="1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ต่างๆ</a:t>
            </a:r>
            <a:endParaRPr lang="th-TH" sz="1800" dirty="0" smtClean="0">
              <a:solidFill>
                <a:srgbClr val="98480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</a:t>
            </a:r>
            <a:r>
              <a:rPr lang="th-TH" sz="1800" dirty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อื่น ๆ ที่เกี่ยวข้อง</a:t>
            </a:r>
          </a:p>
          <a:p>
            <a:endParaRPr lang="en-US" sz="1800" dirty="0">
              <a:solidFill>
                <a:srgbClr val="98480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1" name="กล่องข้อความ 60"/>
          <p:cNvSpPr txBox="1"/>
          <p:nvPr/>
        </p:nvSpPr>
        <p:spPr>
          <a:xfrm>
            <a:off x="254334" y="2045202"/>
            <a:ext cx="309353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1800" dirty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นำเข้า</a:t>
            </a:r>
            <a:r>
              <a:rPr lang="th-TH" sz="1800" dirty="0" smtClean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ข้อมูลย้อนหลัง</a:t>
            </a:r>
          </a:p>
          <a:p>
            <a:r>
              <a:rPr lang="th-TH" sz="1800" dirty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1800" dirty="0" smtClean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- นำเข้าด้วยวิธีการ </a:t>
            </a:r>
            <a:r>
              <a:rPr lang="en-US" sz="1800" dirty="0" smtClean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Import Excel </a:t>
            </a:r>
            <a:endParaRPr lang="th-TH" sz="1800" dirty="0" smtClean="0">
              <a:solidFill>
                <a:schemeClr val="tx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8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18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 </a:t>
            </a:r>
            <a:r>
              <a:rPr lang="en-US" sz="11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11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จัดรูปแบบตามแบบฟอร์มที่กำหนดให้</a:t>
            </a:r>
            <a:r>
              <a:rPr lang="en-US" sz="11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en-US" sz="1800" b="1" dirty="0" smtClean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800" dirty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1800" dirty="0" smtClean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sz="1800" dirty="0" smtClean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- </a:t>
            </a:r>
            <a:r>
              <a:rPr lang="th-TH" sz="1800" dirty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นำเข้าด้วยวิธีการ </a:t>
            </a:r>
            <a:r>
              <a:rPr lang="en-US" sz="1800" dirty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Key In </a:t>
            </a:r>
            <a:endParaRPr lang="th-TH" sz="1800" dirty="0" smtClean="0">
              <a:solidFill>
                <a:schemeClr val="tx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1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11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       (กรอกข้อมูลผ่านระบบ)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1800" dirty="0" smtClean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ทะเบียน</a:t>
            </a:r>
            <a:r>
              <a:rPr lang="th-TH" sz="1800" dirty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คุมครุภัณฑ์และ</a:t>
            </a:r>
            <a:r>
              <a:rPr lang="th-TH" sz="1800" dirty="0" smtClean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สิ่งก่อสร้าง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1800" dirty="0" smtClean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บันทึก</a:t>
            </a:r>
            <a:r>
              <a:rPr lang="th-TH" sz="1800" dirty="0">
                <a:solidFill>
                  <a:schemeClr val="tx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รายการซ่อมบำรุง</a:t>
            </a:r>
            <a:endParaRPr lang="en-US" sz="1800" dirty="0">
              <a:solidFill>
                <a:schemeClr val="tx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7328721" y="1223978"/>
            <a:ext cx="1707775" cy="59407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ระบบรายงาน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(Report Form)</a:t>
            </a:r>
            <a:endParaRPr lang="th-TH" sz="1600" b="1" dirty="0" smtClean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3" name="Picture 2" descr="gears-animation.gif gif by silvertopsenior | Photobucke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67684" y="4167068"/>
            <a:ext cx="885905" cy="110093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7" name="มนมุมสี่เหลี่ยมผืนผ้าด้านเดียวกัน 16"/>
          <p:cNvSpPr/>
          <p:nvPr/>
        </p:nvSpPr>
        <p:spPr>
          <a:xfrm rot="10800000">
            <a:off x="3260512" y="1920541"/>
            <a:ext cx="2751647" cy="2304256"/>
          </a:xfrm>
          <a:prstGeom prst="round2SameRect">
            <a:avLst/>
          </a:prstGeom>
          <a:ln>
            <a:solidFill>
              <a:srgbClr val="98480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304385" y="1237717"/>
            <a:ext cx="1707775" cy="594078"/>
          </a:xfrm>
          <a:prstGeom prst="rect">
            <a:avLst/>
          </a:prstGeom>
          <a:noFill/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ระบบบริหารข้อมูล</a:t>
            </a:r>
          </a:p>
          <a:p>
            <a:pPr algn="ctr"/>
            <a:r>
              <a:rPr lang="th-TH" sz="1600" b="1" dirty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เพื่อจัดทำแผน (ขาขึ้น</a:t>
            </a:r>
            <a:r>
              <a:rPr lang="th-TH" sz="1600" b="1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1600" b="1" dirty="0">
              <a:solidFill>
                <a:srgbClr val="98480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3308444" y="1345504"/>
            <a:ext cx="869268" cy="361630"/>
          </a:xfrm>
          <a:prstGeom prst="roundRect">
            <a:avLst/>
          </a:prstGeom>
          <a:solidFill>
            <a:srgbClr val="9848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ส่วนที่ 2</a:t>
            </a:r>
            <a:endParaRPr lang="th-TH" sz="18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3278670" y="2045202"/>
            <a:ext cx="273348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การตรวจสอบกรอบที่กำหนด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จัดทำแผน 5 ปี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จัดทำแผนคำขอในแต่ละปี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เรียงลำดับความสำคัญของการขอ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เชื่อมโยงข้อมูลกับหน่วยงานที่เกี่ยวข้อง (</a:t>
            </a:r>
            <a:r>
              <a:rPr lang="th-TH" sz="1800" dirty="0" err="1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สปสช</a:t>
            </a:r>
            <a:r>
              <a:rPr lang="en-US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,</a:t>
            </a: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กบรส</a:t>
            </a:r>
            <a:r>
              <a:rPr lang="en-US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,</a:t>
            </a:r>
            <a:r>
              <a:rPr lang="th-TH" sz="1800" dirty="0" err="1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อื่นๆ</a:t>
            </a: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1800" dirty="0" smtClean="0">
                <a:solidFill>
                  <a:srgbClr val="98480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ตัดยอดรายการในระบบ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98480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3" name="Freeform 314"/>
          <p:cNvSpPr>
            <a:spLocks noEditPoints="1"/>
          </p:cNvSpPr>
          <p:nvPr/>
        </p:nvSpPr>
        <p:spPr bwMode="auto">
          <a:xfrm>
            <a:off x="845227" y="4479322"/>
            <a:ext cx="421497" cy="478649"/>
          </a:xfrm>
          <a:custGeom>
            <a:avLst/>
            <a:gdLst>
              <a:gd name="T0" fmla="*/ 56 w 102"/>
              <a:gd name="T1" fmla="*/ 63 h 113"/>
              <a:gd name="T2" fmla="*/ 56 w 102"/>
              <a:gd name="T3" fmla="*/ 62 h 113"/>
              <a:gd name="T4" fmla="*/ 56 w 102"/>
              <a:gd name="T5" fmla="*/ 39 h 113"/>
              <a:gd name="T6" fmla="*/ 51 w 102"/>
              <a:gd name="T7" fmla="*/ 35 h 113"/>
              <a:gd name="T8" fmla="*/ 47 w 102"/>
              <a:gd name="T9" fmla="*/ 39 h 113"/>
              <a:gd name="T10" fmla="*/ 47 w 102"/>
              <a:gd name="T11" fmla="*/ 62 h 113"/>
              <a:gd name="T12" fmla="*/ 51 w 102"/>
              <a:gd name="T13" fmla="*/ 67 h 113"/>
              <a:gd name="T14" fmla="*/ 52 w 102"/>
              <a:gd name="T15" fmla="*/ 67 h 113"/>
              <a:gd name="T16" fmla="*/ 72 w 102"/>
              <a:gd name="T17" fmla="*/ 87 h 113"/>
              <a:gd name="T18" fmla="*/ 74 w 102"/>
              <a:gd name="T19" fmla="*/ 88 h 113"/>
              <a:gd name="T20" fmla="*/ 76 w 102"/>
              <a:gd name="T21" fmla="*/ 87 h 113"/>
              <a:gd name="T22" fmla="*/ 76 w 102"/>
              <a:gd name="T23" fmla="*/ 83 h 113"/>
              <a:gd name="T24" fmla="*/ 56 w 102"/>
              <a:gd name="T25" fmla="*/ 63 h 113"/>
              <a:gd name="T26" fmla="*/ 83 w 102"/>
              <a:gd name="T27" fmla="*/ 22 h 113"/>
              <a:gd name="T28" fmla="*/ 86 w 102"/>
              <a:gd name="T29" fmla="*/ 17 h 113"/>
              <a:gd name="T30" fmla="*/ 87 w 102"/>
              <a:gd name="T31" fmla="*/ 18 h 113"/>
              <a:gd name="T32" fmla="*/ 89 w 102"/>
              <a:gd name="T33" fmla="*/ 18 h 113"/>
              <a:gd name="T34" fmla="*/ 91 w 102"/>
              <a:gd name="T35" fmla="*/ 17 h 113"/>
              <a:gd name="T36" fmla="*/ 93 w 102"/>
              <a:gd name="T37" fmla="*/ 13 h 113"/>
              <a:gd name="T38" fmla="*/ 92 w 102"/>
              <a:gd name="T39" fmla="*/ 9 h 113"/>
              <a:gd name="T40" fmla="*/ 78 w 102"/>
              <a:gd name="T41" fmla="*/ 1 h 113"/>
              <a:gd name="T42" fmla="*/ 73 w 102"/>
              <a:gd name="T43" fmla="*/ 2 h 113"/>
              <a:gd name="T44" fmla="*/ 71 w 102"/>
              <a:gd name="T45" fmla="*/ 5 h 113"/>
              <a:gd name="T46" fmla="*/ 71 w 102"/>
              <a:gd name="T47" fmla="*/ 8 h 113"/>
              <a:gd name="T48" fmla="*/ 73 w 102"/>
              <a:gd name="T49" fmla="*/ 10 h 113"/>
              <a:gd name="T50" fmla="*/ 74 w 102"/>
              <a:gd name="T51" fmla="*/ 10 h 113"/>
              <a:gd name="T52" fmla="*/ 71 w 102"/>
              <a:gd name="T53" fmla="*/ 15 h 113"/>
              <a:gd name="T54" fmla="*/ 51 w 102"/>
              <a:gd name="T55" fmla="*/ 11 h 113"/>
              <a:gd name="T56" fmla="*/ 32 w 102"/>
              <a:gd name="T57" fmla="*/ 15 h 113"/>
              <a:gd name="T58" fmla="*/ 29 w 102"/>
              <a:gd name="T59" fmla="*/ 10 h 113"/>
              <a:gd name="T60" fmla="*/ 30 w 102"/>
              <a:gd name="T61" fmla="*/ 10 h 113"/>
              <a:gd name="T62" fmla="*/ 31 w 102"/>
              <a:gd name="T63" fmla="*/ 8 h 113"/>
              <a:gd name="T64" fmla="*/ 31 w 102"/>
              <a:gd name="T65" fmla="*/ 5 h 113"/>
              <a:gd name="T66" fmla="*/ 29 w 102"/>
              <a:gd name="T67" fmla="*/ 2 h 113"/>
              <a:gd name="T68" fmla="*/ 24 w 102"/>
              <a:gd name="T69" fmla="*/ 1 h 113"/>
              <a:gd name="T70" fmla="*/ 10 w 102"/>
              <a:gd name="T71" fmla="*/ 9 h 113"/>
              <a:gd name="T72" fmla="*/ 9 w 102"/>
              <a:gd name="T73" fmla="*/ 13 h 113"/>
              <a:gd name="T74" fmla="*/ 11 w 102"/>
              <a:gd name="T75" fmla="*/ 17 h 113"/>
              <a:gd name="T76" fmla="*/ 13 w 102"/>
              <a:gd name="T77" fmla="*/ 18 h 113"/>
              <a:gd name="T78" fmla="*/ 16 w 102"/>
              <a:gd name="T79" fmla="*/ 18 h 113"/>
              <a:gd name="T80" fmla="*/ 17 w 102"/>
              <a:gd name="T81" fmla="*/ 17 h 113"/>
              <a:gd name="T82" fmla="*/ 20 w 102"/>
              <a:gd name="T83" fmla="*/ 22 h 113"/>
              <a:gd name="T84" fmla="*/ 0 w 102"/>
              <a:gd name="T85" fmla="*/ 62 h 113"/>
              <a:gd name="T86" fmla="*/ 51 w 102"/>
              <a:gd name="T87" fmla="*/ 113 h 113"/>
              <a:gd name="T88" fmla="*/ 102 w 102"/>
              <a:gd name="T89" fmla="*/ 62 h 113"/>
              <a:gd name="T90" fmla="*/ 83 w 102"/>
              <a:gd name="T91" fmla="*/ 22 h 113"/>
              <a:gd name="T92" fmla="*/ 51 w 102"/>
              <a:gd name="T93" fmla="*/ 103 h 113"/>
              <a:gd name="T94" fmla="*/ 10 w 102"/>
              <a:gd name="T95" fmla="*/ 62 h 113"/>
              <a:gd name="T96" fmla="*/ 51 w 102"/>
              <a:gd name="T97" fmla="*/ 21 h 113"/>
              <a:gd name="T98" fmla="*/ 92 w 102"/>
              <a:gd name="T99" fmla="*/ 62 h 113"/>
              <a:gd name="T100" fmla="*/ 51 w 102"/>
              <a:gd name="T101" fmla="*/ 10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2" h="113">
                <a:moveTo>
                  <a:pt x="56" y="63"/>
                </a:moveTo>
                <a:cubicBezTo>
                  <a:pt x="56" y="63"/>
                  <a:pt x="56" y="62"/>
                  <a:pt x="56" y="62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7"/>
                  <a:pt x="54" y="35"/>
                  <a:pt x="51" y="35"/>
                </a:cubicBezTo>
                <a:cubicBezTo>
                  <a:pt x="49" y="35"/>
                  <a:pt x="47" y="37"/>
                  <a:pt x="47" y="39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5"/>
                  <a:pt x="49" y="67"/>
                  <a:pt x="51" y="67"/>
                </a:cubicBezTo>
                <a:cubicBezTo>
                  <a:pt x="51" y="67"/>
                  <a:pt x="52" y="67"/>
                  <a:pt x="52" y="67"/>
                </a:cubicBezTo>
                <a:cubicBezTo>
                  <a:pt x="72" y="87"/>
                  <a:pt x="72" y="87"/>
                  <a:pt x="72" y="87"/>
                </a:cubicBezTo>
                <a:cubicBezTo>
                  <a:pt x="73" y="88"/>
                  <a:pt x="73" y="88"/>
                  <a:pt x="74" y="88"/>
                </a:cubicBezTo>
                <a:cubicBezTo>
                  <a:pt x="75" y="88"/>
                  <a:pt x="75" y="88"/>
                  <a:pt x="76" y="87"/>
                </a:cubicBezTo>
                <a:cubicBezTo>
                  <a:pt x="77" y="86"/>
                  <a:pt x="77" y="84"/>
                  <a:pt x="76" y="83"/>
                </a:cubicBezTo>
                <a:lnTo>
                  <a:pt x="56" y="63"/>
                </a:lnTo>
                <a:close/>
                <a:moveTo>
                  <a:pt x="83" y="22"/>
                </a:moveTo>
                <a:cubicBezTo>
                  <a:pt x="86" y="17"/>
                  <a:pt x="86" y="17"/>
                  <a:pt x="86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8" y="19"/>
                  <a:pt x="89" y="18"/>
                </a:cubicBezTo>
                <a:cubicBezTo>
                  <a:pt x="90" y="18"/>
                  <a:pt x="91" y="18"/>
                  <a:pt x="91" y="17"/>
                </a:cubicBezTo>
                <a:cubicBezTo>
                  <a:pt x="93" y="13"/>
                  <a:pt x="93" y="13"/>
                  <a:pt x="93" y="13"/>
                </a:cubicBezTo>
                <a:cubicBezTo>
                  <a:pt x="94" y="12"/>
                  <a:pt x="94" y="10"/>
                  <a:pt x="92" y="9"/>
                </a:cubicBezTo>
                <a:cubicBezTo>
                  <a:pt x="78" y="1"/>
                  <a:pt x="78" y="1"/>
                  <a:pt x="78" y="1"/>
                </a:cubicBezTo>
                <a:cubicBezTo>
                  <a:pt x="76" y="0"/>
                  <a:pt x="74" y="0"/>
                  <a:pt x="73" y="2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6"/>
                  <a:pt x="71" y="7"/>
                  <a:pt x="71" y="8"/>
                </a:cubicBezTo>
                <a:cubicBezTo>
                  <a:pt x="71" y="9"/>
                  <a:pt x="72" y="9"/>
                  <a:pt x="73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1" y="15"/>
                  <a:pt x="71" y="15"/>
                  <a:pt x="71" y="15"/>
                </a:cubicBezTo>
                <a:cubicBezTo>
                  <a:pt x="65" y="13"/>
                  <a:pt x="58" y="11"/>
                  <a:pt x="51" y="11"/>
                </a:cubicBezTo>
                <a:cubicBezTo>
                  <a:pt x="44" y="11"/>
                  <a:pt x="38" y="13"/>
                  <a:pt x="32" y="15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8"/>
                </a:cubicBezTo>
                <a:cubicBezTo>
                  <a:pt x="31" y="7"/>
                  <a:pt x="31" y="6"/>
                  <a:pt x="31" y="5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0"/>
                  <a:pt x="26" y="0"/>
                  <a:pt x="24" y="1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0"/>
                  <a:pt x="8" y="12"/>
                  <a:pt x="9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8"/>
                  <a:pt x="12" y="18"/>
                  <a:pt x="13" y="18"/>
                </a:cubicBezTo>
                <a:cubicBezTo>
                  <a:pt x="14" y="19"/>
                  <a:pt x="15" y="18"/>
                  <a:pt x="16" y="18"/>
                </a:cubicBezTo>
                <a:cubicBezTo>
                  <a:pt x="17" y="17"/>
                  <a:pt x="17" y="17"/>
                  <a:pt x="17" y="17"/>
                </a:cubicBezTo>
                <a:cubicBezTo>
                  <a:pt x="20" y="22"/>
                  <a:pt x="20" y="22"/>
                  <a:pt x="20" y="22"/>
                </a:cubicBezTo>
                <a:cubicBezTo>
                  <a:pt x="8" y="32"/>
                  <a:pt x="0" y="46"/>
                  <a:pt x="0" y="62"/>
                </a:cubicBezTo>
                <a:cubicBezTo>
                  <a:pt x="0" y="90"/>
                  <a:pt x="23" y="113"/>
                  <a:pt x="51" y="113"/>
                </a:cubicBezTo>
                <a:cubicBezTo>
                  <a:pt x="79" y="113"/>
                  <a:pt x="102" y="90"/>
                  <a:pt x="102" y="62"/>
                </a:cubicBezTo>
                <a:cubicBezTo>
                  <a:pt x="102" y="46"/>
                  <a:pt x="94" y="32"/>
                  <a:pt x="83" y="22"/>
                </a:cubicBezTo>
                <a:close/>
                <a:moveTo>
                  <a:pt x="51" y="103"/>
                </a:moveTo>
                <a:cubicBezTo>
                  <a:pt x="28" y="103"/>
                  <a:pt x="10" y="85"/>
                  <a:pt x="10" y="62"/>
                </a:cubicBezTo>
                <a:cubicBezTo>
                  <a:pt x="10" y="40"/>
                  <a:pt x="28" y="21"/>
                  <a:pt x="51" y="21"/>
                </a:cubicBezTo>
                <a:cubicBezTo>
                  <a:pt x="74" y="21"/>
                  <a:pt x="92" y="40"/>
                  <a:pt x="92" y="62"/>
                </a:cubicBezTo>
                <a:cubicBezTo>
                  <a:pt x="92" y="85"/>
                  <a:pt x="74" y="103"/>
                  <a:pt x="51" y="103"/>
                </a:cubicBezTo>
                <a:close/>
              </a:path>
            </a:pathLst>
          </a:custGeom>
          <a:solidFill>
            <a:srgbClr val="9848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</p:spTree>
    <p:extLst>
      <p:ext uri="{BB962C8B-B14F-4D97-AF65-F5344CB8AC3E}">
        <p14:creationId xmlns:p14="http://schemas.microsoft.com/office/powerpoint/2010/main" val="11368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8C66-5CB3-4CCC-962B-51DCAD94CF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29/04/62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015B-C0F9-4670-8EAE-3982B97A9AB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28589"/>
              </p:ext>
            </p:extLst>
          </p:nvPr>
        </p:nvGraphicFramePr>
        <p:xfrm>
          <a:off x="899592" y="1347614"/>
          <a:ext cx="763284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058"/>
                <a:gridCol w="25837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กิจกรรม</a:t>
                      </a:r>
                      <a:endParaRPr lang="th-TH" dirty="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ระยะเวลา</a:t>
                      </a:r>
                      <a:endParaRPr lang="th-TH" dirty="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ประชุมชี้แจง</a:t>
                      </a:r>
                      <a:endParaRPr lang="th-TH" dirty="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29</a:t>
                      </a:r>
                      <a:r>
                        <a:rPr lang="en-US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</a:t>
                      </a:r>
                      <a:r>
                        <a:rPr lang="th-TH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เมษายน </a:t>
                      </a:r>
                      <a:r>
                        <a:rPr lang="en-US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62</a:t>
                      </a:r>
                      <a:endParaRPr lang="th-TH" dirty="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หน่วยบริการ</a:t>
                      </a:r>
                      <a:r>
                        <a:rPr lang="th-TH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หน่วยบริหารจัดทำแผนคำขอ </a:t>
                      </a:r>
                      <a:r>
                        <a:rPr lang="en-US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5 </a:t>
                      </a:r>
                      <a:r>
                        <a:rPr lang="th-TH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ปี</a:t>
                      </a:r>
                      <a:r>
                        <a:rPr lang="en-US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</a:t>
                      </a:r>
                      <a:r>
                        <a:rPr lang="th-TH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(</a:t>
                      </a:r>
                      <a:r>
                        <a:rPr lang="en-US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2564-2568</a:t>
                      </a:r>
                      <a:r>
                        <a:rPr lang="th-TH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)</a:t>
                      </a:r>
                      <a:endParaRPr lang="th-TH" dirty="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30</a:t>
                      </a:r>
                      <a:r>
                        <a:rPr lang="th-TH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เมษายน </a:t>
                      </a:r>
                      <a:r>
                        <a:rPr lang="en-US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-30</a:t>
                      </a:r>
                      <a:r>
                        <a:rPr lang="en-US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 </a:t>
                      </a:r>
                      <a:r>
                        <a:rPr lang="th-TH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พฤษภาคม </a:t>
                      </a:r>
                      <a:r>
                        <a:rPr lang="en-US" baseline="0" dirty="0" smtClean="0">
                          <a:latin typeface="TH NiramitIT๙" panose="02000506000000020004" pitchFamily="2" charset="-34"/>
                          <a:cs typeface="TH NiramitIT๙" panose="02000506000000020004" pitchFamily="2" charset="-34"/>
                        </a:rPr>
                        <a:t>62</a:t>
                      </a:r>
                      <a:endParaRPr lang="th-TH" dirty="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3728" y="123478"/>
            <a:ext cx="5400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กรอบระยะเวลาจัดทำคำของบประมาณและบันทึกรหัสครุภัณฑ์ ปี </a:t>
            </a:r>
            <a:r>
              <a:rPr lang="en-US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2562</a:t>
            </a:r>
            <a:endParaRPr lang="th-TH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82913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565</Words>
  <Application>Microsoft Office PowerPoint</Application>
  <PresentationFormat>On-screen Show (16:9)</PresentationFormat>
  <Paragraphs>116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Angsana New</vt:lpstr>
      <vt:lpstr>Arial</vt:lpstr>
      <vt:lpstr>Calibri</vt:lpstr>
      <vt:lpstr>Cordia New</vt:lpstr>
      <vt:lpstr>TH Niramit AS</vt:lpstr>
      <vt:lpstr>TH NiramitIT๙</vt:lpstr>
      <vt:lpstr>TH SarabunPSK</vt:lpstr>
      <vt:lpstr>Wingdings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CSO_Ao</dc:creator>
  <cp:lastModifiedBy>Ratchanee</cp:lastModifiedBy>
  <cp:revision>133</cp:revision>
  <cp:lastPrinted>2017-08-29T03:04:15Z</cp:lastPrinted>
  <dcterms:created xsi:type="dcterms:W3CDTF">2017-08-29T01:58:08Z</dcterms:created>
  <dcterms:modified xsi:type="dcterms:W3CDTF">2019-04-29T02:10:45Z</dcterms:modified>
</cp:coreProperties>
</file>